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5196800" cy="36004500"/>
  <p:notesSz cx="6858000" cy="9144000"/>
  <p:embeddedFontLst>
    <p:embeddedFont>
      <p:font typeface="Arial Bold" panose="020B0604020202020204" charset="-94"/>
      <p:regular r:id="rId3"/>
    </p:embeddedFont>
    <p:embeddedFont>
      <p:font typeface="Kent" panose="020B0604020202020204" charset="0"/>
      <p:regular r:id="rId4"/>
    </p:embeddedFont>
    <p:embeddedFont>
      <p:font typeface="Suez One" panose="00000500000000000000" pitchFamily="2" charset="-79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232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628" y="2427925"/>
            <a:ext cx="25242756" cy="33572075"/>
            <a:chOff x="0" y="0"/>
            <a:chExt cx="2709333" cy="3368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368813"/>
            </a:xfrm>
            <a:custGeom>
              <a:avLst/>
              <a:gdLst/>
              <a:ahLst/>
              <a:cxnLst/>
              <a:rect l="l" t="t" r="r" b="b"/>
              <a:pathLst>
                <a:path w="2709333" h="3368813">
                  <a:moveTo>
                    <a:pt x="0" y="0"/>
                  </a:moveTo>
                  <a:lnTo>
                    <a:pt x="2709333" y="0"/>
                  </a:lnTo>
                  <a:lnTo>
                    <a:pt x="2709333" y="3368813"/>
                  </a:lnTo>
                  <a:lnTo>
                    <a:pt x="0" y="3368813"/>
                  </a:lnTo>
                  <a:close/>
                </a:path>
              </a:pathLst>
            </a:custGeom>
            <a:solidFill>
              <a:srgbClr val="01184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709333" cy="3464063"/>
            </a:xfrm>
            <a:prstGeom prst="rect">
              <a:avLst/>
            </a:prstGeom>
          </p:spPr>
          <p:txBody>
            <a:bodyPr lIns="41667" tIns="41667" rIns="41667" bIns="41667" rtlCol="0" anchor="ctr"/>
            <a:lstStyle/>
            <a:p>
              <a:pPr algn="ctr">
                <a:lnSpc>
                  <a:spcPts val="746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3193" y="5745713"/>
            <a:ext cx="11733677" cy="11734157"/>
            <a:chOff x="0" y="0"/>
            <a:chExt cx="1272182" cy="1272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2182" cy="1272234"/>
            </a:xfrm>
            <a:custGeom>
              <a:avLst/>
              <a:gdLst/>
              <a:ahLst/>
              <a:cxnLst/>
              <a:rect l="l" t="t" r="r" b="b"/>
              <a:pathLst>
                <a:path w="1272182" h="1272234">
                  <a:moveTo>
                    <a:pt x="0" y="0"/>
                  </a:moveTo>
                  <a:lnTo>
                    <a:pt x="1272182" y="0"/>
                  </a:lnTo>
                  <a:lnTo>
                    <a:pt x="1272182" y="1272234"/>
                  </a:lnTo>
                  <a:lnTo>
                    <a:pt x="0" y="1272234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272182" cy="1367484"/>
            </a:xfrm>
            <a:prstGeom prst="rect">
              <a:avLst/>
            </a:prstGeom>
          </p:spPr>
          <p:txBody>
            <a:bodyPr lIns="38889" tIns="38889" rIns="38889" bIns="38889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3193" y="17708470"/>
            <a:ext cx="23853614" cy="7904702"/>
            <a:chOff x="0" y="0"/>
            <a:chExt cx="2564579" cy="8498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4579" cy="849860"/>
            </a:xfrm>
            <a:custGeom>
              <a:avLst/>
              <a:gdLst/>
              <a:ahLst/>
              <a:cxnLst/>
              <a:rect l="l" t="t" r="r" b="b"/>
              <a:pathLst>
                <a:path w="2564579" h="849860">
                  <a:moveTo>
                    <a:pt x="0" y="0"/>
                  </a:moveTo>
                  <a:lnTo>
                    <a:pt x="2564579" y="0"/>
                  </a:lnTo>
                  <a:lnTo>
                    <a:pt x="2564579" y="849860"/>
                  </a:lnTo>
                  <a:lnTo>
                    <a:pt x="0" y="84986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2564579" cy="945110"/>
            </a:xfrm>
            <a:prstGeom prst="rect">
              <a:avLst/>
            </a:prstGeom>
          </p:spPr>
          <p:txBody>
            <a:bodyPr lIns="38889" tIns="38889" rIns="38889" bIns="38889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3193" y="25912131"/>
            <a:ext cx="11791564" cy="9329927"/>
            <a:chOff x="0" y="0"/>
            <a:chExt cx="1267749" cy="10030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7749" cy="1003091"/>
            </a:xfrm>
            <a:custGeom>
              <a:avLst/>
              <a:gdLst/>
              <a:ahLst/>
              <a:cxnLst/>
              <a:rect l="l" t="t" r="r" b="b"/>
              <a:pathLst>
                <a:path w="1267749" h="1003091">
                  <a:moveTo>
                    <a:pt x="0" y="0"/>
                  </a:moveTo>
                  <a:lnTo>
                    <a:pt x="1267749" y="0"/>
                  </a:lnTo>
                  <a:lnTo>
                    <a:pt x="1267749" y="1003091"/>
                  </a:lnTo>
                  <a:lnTo>
                    <a:pt x="0" y="1003091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267749" cy="1098341"/>
            </a:xfrm>
            <a:prstGeom prst="rect">
              <a:avLst/>
            </a:prstGeom>
          </p:spPr>
          <p:txBody>
            <a:bodyPr lIns="38889" tIns="38889" rIns="38889" bIns="38889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92620" y="30966404"/>
            <a:ext cx="11834187" cy="4275654"/>
            <a:chOff x="0" y="0"/>
            <a:chExt cx="1272332" cy="4596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2332" cy="459689"/>
            </a:xfrm>
            <a:custGeom>
              <a:avLst/>
              <a:gdLst/>
              <a:ahLst/>
              <a:cxnLst/>
              <a:rect l="l" t="t" r="r" b="b"/>
              <a:pathLst>
                <a:path w="1272332" h="459689">
                  <a:moveTo>
                    <a:pt x="0" y="0"/>
                  </a:moveTo>
                  <a:lnTo>
                    <a:pt x="1272332" y="0"/>
                  </a:lnTo>
                  <a:lnTo>
                    <a:pt x="1272332" y="459689"/>
                  </a:lnTo>
                  <a:lnTo>
                    <a:pt x="0" y="45968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272332" cy="554939"/>
            </a:xfrm>
            <a:prstGeom prst="rect">
              <a:avLst/>
            </a:prstGeom>
          </p:spPr>
          <p:txBody>
            <a:bodyPr lIns="38889" tIns="38889" rIns="38889" bIns="38889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92620" y="25912131"/>
            <a:ext cx="11834187" cy="4755314"/>
            <a:chOff x="0" y="0"/>
            <a:chExt cx="1272332" cy="5112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2332" cy="511259"/>
            </a:xfrm>
            <a:custGeom>
              <a:avLst/>
              <a:gdLst/>
              <a:ahLst/>
              <a:cxnLst/>
              <a:rect l="l" t="t" r="r" b="b"/>
              <a:pathLst>
                <a:path w="1272332" h="511259">
                  <a:moveTo>
                    <a:pt x="0" y="0"/>
                  </a:moveTo>
                  <a:lnTo>
                    <a:pt x="1272332" y="0"/>
                  </a:lnTo>
                  <a:lnTo>
                    <a:pt x="1272332" y="511259"/>
                  </a:lnTo>
                  <a:lnTo>
                    <a:pt x="0" y="51125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1272332" cy="606509"/>
            </a:xfrm>
            <a:prstGeom prst="rect">
              <a:avLst/>
            </a:prstGeom>
          </p:spPr>
          <p:txBody>
            <a:bodyPr lIns="38889" tIns="38889" rIns="38889" bIns="38889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" y="11361917"/>
            <a:ext cx="12786288" cy="5797987"/>
          </a:xfrm>
          <a:prstGeom prst="rect">
            <a:avLst/>
          </a:prstGeom>
        </p:spPr>
      </p:pic>
      <p:sp>
        <p:nvSpPr>
          <p:cNvPr id="21" name="Freeform 21"/>
          <p:cNvSpPr/>
          <p:nvPr/>
        </p:nvSpPr>
        <p:spPr>
          <a:xfrm>
            <a:off x="15105712" y="19766412"/>
            <a:ext cx="6646607" cy="4544617"/>
          </a:xfrm>
          <a:custGeom>
            <a:avLst/>
            <a:gdLst/>
            <a:ahLst/>
            <a:cxnLst/>
            <a:rect l="l" t="t" r="r" b="b"/>
            <a:pathLst>
              <a:path w="6646607" h="4544617">
                <a:moveTo>
                  <a:pt x="0" y="0"/>
                </a:moveTo>
                <a:lnTo>
                  <a:pt x="6646607" y="0"/>
                </a:lnTo>
                <a:lnTo>
                  <a:pt x="6646607" y="4544618"/>
                </a:lnTo>
                <a:lnTo>
                  <a:pt x="0" y="4544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13077194" y="27173589"/>
          <a:ext cx="8142822" cy="2122768"/>
        </p:xfrm>
        <a:graphic>
          <a:graphicData uri="http://schemas.openxmlformats.org/drawingml/2006/table">
            <a:tbl>
              <a:tblPr/>
              <a:tblGrid>
                <a:gridCol w="271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692"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4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4"/>
                        </a:lnSpc>
                        <a:defRPr/>
                      </a:pPr>
                      <a:endParaRPr lang="en-US" sz="1100"/>
                    </a:p>
                  </a:txBody>
                  <a:tcPr marL="140189" marR="140189" marT="140189" marB="140189" anchor="ctr">
                    <a:lnL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19128" y="17022"/>
            <a:ext cx="25200000" cy="2410903"/>
            <a:chOff x="0" y="0"/>
            <a:chExt cx="33600000" cy="32145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3600000" cy="3214538"/>
            </a:xfrm>
            <a:custGeom>
              <a:avLst/>
              <a:gdLst/>
              <a:ahLst/>
              <a:cxnLst/>
              <a:rect l="l" t="t" r="r" b="b"/>
              <a:pathLst>
                <a:path w="33600000" h="3214538">
                  <a:moveTo>
                    <a:pt x="0" y="0"/>
                  </a:moveTo>
                  <a:lnTo>
                    <a:pt x="33600000" y="0"/>
                  </a:lnTo>
                  <a:lnTo>
                    <a:pt x="33600000" y="3214538"/>
                  </a:lnTo>
                  <a:lnTo>
                    <a:pt x="0" y="3214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t="-393838" b="-21533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 rot="-1021451">
              <a:off x="10913175" y="403493"/>
              <a:ext cx="1237403" cy="765643"/>
            </a:xfrm>
            <a:custGeom>
              <a:avLst/>
              <a:gdLst/>
              <a:ahLst/>
              <a:cxnLst/>
              <a:rect l="l" t="t" r="r" b="b"/>
              <a:pathLst>
                <a:path w="1237403" h="765643">
                  <a:moveTo>
                    <a:pt x="0" y="0"/>
                  </a:moveTo>
                  <a:lnTo>
                    <a:pt x="1237403" y="0"/>
                  </a:lnTo>
                  <a:lnTo>
                    <a:pt x="1237403" y="765643"/>
                  </a:lnTo>
                  <a:lnTo>
                    <a:pt x="0" y="76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413443" y="377568"/>
              <a:ext cx="14174156" cy="1487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27"/>
                </a:lnSpc>
              </a:pPr>
              <a:r>
                <a:rPr lang="en-US" sz="6662">
                  <a:solidFill>
                    <a:srgbClr val="001949"/>
                  </a:solidFill>
                  <a:latin typeface="Suez One"/>
                  <a:ea typeface="Suez One"/>
                  <a:cs typeface="Suez One"/>
                  <a:sym typeface="Suez One"/>
                </a:rPr>
                <a:t>Grad Symposium’25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485442" y="1911168"/>
              <a:ext cx="18030158" cy="99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18"/>
                </a:lnSpc>
              </a:pPr>
              <a:r>
                <a:rPr lang="en-US" sz="4441">
                  <a:solidFill>
                    <a:srgbClr val="001949"/>
                  </a:solidFill>
                  <a:latin typeface="Kent"/>
                  <a:ea typeface="Kent"/>
                  <a:cs typeface="Kent"/>
                  <a:sym typeface="Kent"/>
                </a:rPr>
                <a:t>MÜHENDİSLİKTE SÜRDÜRÜLEBİLİR ÇÖZÜMLER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692620" y="5745713"/>
            <a:ext cx="11834187" cy="11734157"/>
            <a:chOff x="0" y="0"/>
            <a:chExt cx="1283080" cy="12722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83080" cy="1272234"/>
            </a:xfrm>
            <a:custGeom>
              <a:avLst/>
              <a:gdLst/>
              <a:ahLst/>
              <a:cxnLst/>
              <a:rect l="l" t="t" r="r" b="b"/>
              <a:pathLst>
                <a:path w="1283080" h="1272234">
                  <a:moveTo>
                    <a:pt x="0" y="0"/>
                  </a:moveTo>
                  <a:lnTo>
                    <a:pt x="1283080" y="0"/>
                  </a:lnTo>
                  <a:lnTo>
                    <a:pt x="1283080" y="1272234"/>
                  </a:lnTo>
                  <a:lnTo>
                    <a:pt x="0" y="1272234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0"/>
              <a:ext cx="1283080" cy="1367484"/>
            </a:xfrm>
            <a:prstGeom prst="rect">
              <a:avLst/>
            </a:prstGeom>
          </p:spPr>
          <p:txBody>
            <a:bodyPr lIns="38563" tIns="38563" rIns="38563" bIns="38563" rtlCol="0" anchor="ctr"/>
            <a:lstStyle/>
            <a:p>
              <a:pPr algn="ctr">
                <a:lnSpc>
                  <a:spcPts val="664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228586" y="755542"/>
            <a:ext cx="4795861" cy="894144"/>
          </a:xfrm>
          <a:custGeom>
            <a:avLst/>
            <a:gdLst/>
            <a:ahLst/>
            <a:cxnLst/>
            <a:rect l="l" t="t" r="r" b="b"/>
            <a:pathLst>
              <a:path w="4795861" h="894144">
                <a:moveTo>
                  <a:pt x="0" y="0"/>
                </a:moveTo>
                <a:lnTo>
                  <a:pt x="4795862" y="0"/>
                </a:lnTo>
                <a:lnTo>
                  <a:pt x="4795862" y="894144"/>
                </a:lnTo>
                <a:lnTo>
                  <a:pt x="0" y="8941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Freeform 32"/>
          <p:cNvSpPr/>
          <p:nvPr/>
        </p:nvSpPr>
        <p:spPr>
          <a:xfrm>
            <a:off x="20013095" y="651500"/>
            <a:ext cx="4958095" cy="946545"/>
          </a:xfrm>
          <a:custGeom>
            <a:avLst/>
            <a:gdLst/>
            <a:ahLst/>
            <a:cxnLst/>
            <a:rect l="l" t="t" r="r" b="b"/>
            <a:pathLst>
              <a:path w="4958095" h="946545">
                <a:moveTo>
                  <a:pt x="0" y="0"/>
                </a:moveTo>
                <a:lnTo>
                  <a:pt x="4958095" y="0"/>
                </a:lnTo>
                <a:lnTo>
                  <a:pt x="4958095" y="946546"/>
                </a:lnTo>
                <a:lnTo>
                  <a:pt x="0" y="9465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TextBox 33"/>
          <p:cNvSpPr txBox="1"/>
          <p:nvPr/>
        </p:nvSpPr>
        <p:spPr>
          <a:xfrm>
            <a:off x="1041896" y="19633062"/>
            <a:ext cx="11080183" cy="43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22"/>
              </a:lnSpc>
            </a:pP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Sonuçların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açık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öz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sunulması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önemlidir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Sonuçlar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tablolar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çizelgeler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grafikler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veya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başka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görsel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araç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kullanılarak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sunulabilir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Önemli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bulguları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gösteren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görsellerin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içine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kısa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metinsel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açıklamalar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ekleyin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Görseller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destekleyici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kanıtlar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sunarken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metnin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önemli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bulguları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özetlemesi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gerektiğini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hatırlatmak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isteriz</a:t>
            </a:r>
            <a:r>
              <a:rPr lang="en-US" sz="3444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40907" y="4063563"/>
            <a:ext cx="16756443" cy="678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Yazarlar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Araştırma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yazarlarının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ortak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yazarların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adlarını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yazın</a:t>
            </a:r>
            <a:r>
              <a:rPr lang="tr-TR" sz="413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ız</a:t>
            </a:r>
            <a:r>
              <a:rPr lang="en-US" sz="413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95459" y="4740547"/>
            <a:ext cx="18892919" cy="77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sz="4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Bağlı olduğunuz kuruluşlar: Araştırmanızı destekleyen kuruluşun adını belirtiniz.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35636" y="6113745"/>
            <a:ext cx="5499702" cy="86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6"/>
              </a:lnSpc>
              <a:spcBef>
                <a:spcPct val="0"/>
              </a:spcBef>
            </a:pPr>
            <a:r>
              <a:rPr lang="en-US" sz="4554" u="sng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GİRİŞ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2814" y="18340029"/>
            <a:ext cx="5546161" cy="87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0"/>
              </a:lnSpc>
              <a:spcBef>
                <a:spcPct val="0"/>
              </a:spcBef>
            </a:pPr>
            <a:r>
              <a:rPr lang="en-US" sz="4593" u="sng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Sonuçlar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35636" y="26088448"/>
            <a:ext cx="5546161" cy="87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0"/>
              </a:lnSpc>
              <a:spcBef>
                <a:spcPct val="0"/>
              </a:spcBef>
            </a:pPr>
            <a:r>
              <a:rPr lang="en-US" sz="4593" u="sng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Sonuç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216967" y="31222748"/>
            <a:ext cx="5546161" cy="87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0"/>
              </a:lnSpc>
              <a:spcBef>
                <a:spcPct val="0"/>
              </a:spcBef>
            </a:pPr>
            <a:r>
              <a:rPr lang="en-US" sz="4593" u="sng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Referanslar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6886" y="7531581"/>
            <a:ext cx="10842687" cy="304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82"/>
              </a:lnSpc>
            </a:pP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Biraz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arka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plan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bilgisi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ele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aldığınız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sorun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veya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konunun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kısa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tanımını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yapın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Bu,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araştırmanızın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bağlamını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verir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çalışmanızın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öneminin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anlaşılması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temel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oluşturur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Ayrıca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amacını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önemini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açıkça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belirterek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çalışmanıza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belirgin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yön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verir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66886" y="27269106"/>
            <a:ext cx="10591491" cy="276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8"/>
              </a:lnSpc>
            </a:pP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Bu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araştırma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posterinin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sonucu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araştırmanın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ana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bulgularını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veya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katkısını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sentezlemelidir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Soruyu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ve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cevabı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kısaca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yeniden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ifade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edin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önemli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sonuçlara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vurgu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yapın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216967" y="32285317"/>
            <a:ext cx="9870017" cy="63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8"/>
              </a:lnSpc>
            </a:pP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Çalışmada</a:t>
            </a:r>
            <a:r>
              <a:rPr lang="en-US" sz="3827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kullanılan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referansları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444" dirty="0" err="1">
                <a:solidFill>
                  <a:srgbClr val="11536B"/>
                </a:solidFill>
                <a:latin typeface="Arial"/>
                <a:cs typeface="Arial"/>
                <a:sym typeface="Arial"/>
              </a:rPr>
              <a:t>belirtiniz</a:t>
            </a:r>
            <a:r>
              <a:rPr lang="en-US" sz="3444" dirty="0">
                <a:solidFill>
                  <a:srgbClr val="11536B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6344" y="11202557"/>
            <a:ext cx="10611856" cy="64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2"/>
              </a:lnSpc>
            </a:pPr>
            <a:r>
              <a:rPr lang="en-US" sz="3416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Şekil</a:t>
            </a:r>
            <a:r>
              <a:rPr lang="en-US" sz="3416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1: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692620" y="18514763"/>
            <a:ext cx="11391030" cy="65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2"/>
              </a:lnSpc>
            </a:pPr>
            <a:r>
              <a:rPr lang="en-US" sz="3444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Şekil 3: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077194" y="6098147"/>
            <a:ext cx="5499702" cy="86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6"/>
              </a:lnSpc>
              <a:spcBef>
                <a:spcPct val="0"/>
              </a:spcBef>
            </a:pPr>
            <a:r>
              <a:rPr lang="en-US" sz="4554" u="sng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Metodoloji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352215" y="7496933"/>
            <a:ext cx="10735147" cy="244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82"/>
              </a:lnSpc>
            </a:pP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Genel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araştırma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stratejisini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araştırma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problemini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ele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almak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seçilen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yaklaşımın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gerekçesini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açıklayın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Araştırmanızın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yöntemlerini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prosedürlerini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veri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toplama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sürecini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materyallerini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ana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hatlarıyla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40" dirty="0" err="1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belirtir</a:t>
            </a:r>
            <a:r>
              <a:rPr lang="en-US" sz="3440" dirty="0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3352215" y="12521792"/>
            <a:ext cx="9890010" cy="3069038"/>
            <a:chOff x="0" y="0"/>
            <a:chExt cx="13186680" cy="4092051"/>
          </a:xfrm>
        </p:grpSpPr>
        <p:grpSp>
          <p:nvGrpSpPr>
            <p:cNvPr id="48" name="Group 48"/>
            <p:cNvGrpSpPr/>
            <p:nvPr/>
          </p:nvGrpSpPr>
          <p:grpSpPr>
            <a:xfrm>
              <a:off x="3368706" y="984657"/>
              <a:ext cx="3076923" cy="3107394"/>
              <a:chOff x="0" y="0"/>
              <a:chExt cx="449626" cy="45407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449626" cy="454079"/>
              </a:xfrm>
              <a:custGeom>
                <a:avLst/>
                <a:gdLst/>
                <a:ahLst/>
                <a:cxnLst/>
                <a:rect l="l" t="t" r="r" b="b"/>
                <a:pathLst>
                  <a:path w="449626" h="454079">
                    <a:moveTo>
                      <a:pt x="105297" y="0"/>
                    </a:moveTo>
                    <a:lnTo>
                      <a:pt x="344329" y="0"/>
                    </a:lnTo>
                    <a:cubicBezTo>
                      <a:pt x="402483" y="0"/>
                      <a:pt x="449626" y="47143"/>
                      <a:pt x="449626" y="105297"/>
                    </a:cubicBezTo>
                    <a:lnTo>
                      <a:pt x="449626" y="348782"/>
                    </a:lnTo>
                    <a:cubicBezTo>
                      <a:pt x="449626" y="406936"/>
                      <a:pt x="402483" y="454079"/>
                      <a:pt x="344329" y="454079"/>
                    </a:cubicBezTo>
                    <a:lnTo>
                      <a:pt x="105297" y="454079"/>
                    </a:lnTo>
                    <a:cubicBezTo>
                      <a:pt x="47143" y="454079"/>
                      <a:pt x="0" y="406936"/>
                      <a:pt x="0" y="348782"/>
                    </a:cubicBezTo>
                    <a:lnTo>
                      <a:pt x="0" y="105297"/>
                    </a:lnTo>
                    <a:cubicBezTo>
                      <a:pt x="0" y="47143"/>
                      <a:pt x="47143" y="0"/>
                      <a:pt x="105297" y="0"/>
                    </a:cubicBezTo>
                    <a:close/>
                  </a:path>
                </a:pathLst>
              </a:custGeom>
              <a:solidFill>
                <a:srgbClr val="0979B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95250"/>
                <a:ext cx="449626" cy="549329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0" y="984657"/>
              <a:ext cx="3076923" cy="3107394"/>
              <a:chOff x="0" y="0"/>
              <a:chExt cx="449626" cy="45407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49626" cy="454079"/>
              </a:xfrm>
              <a:custGeom>
                <a:avLst/>
                <a:gdLst/>
                <a:ahLst/>
                <a:cxnLst/>
                <a:rect l="l" t="t" r="r" b="b"/>
                <a:pathLst>
                  <a:path w="449626" h="454079">
                    <a:moveTo>
                      <a:pt x="105297" y="0"/>
                    </a:moveTo>
                    <a:lnTo>
                      <a:pt x="344329" y="0"/>
                    </a:lnTo>
                    <a:cubicBezTo>
                      <a:pt x="402483" y="0"/>
                      <a:pt x="449626" y="47143"/>
                      <a:pt x="449626" y="105297"/>
                    </a:cubicBezTo>
                    <a:lnTo>
                      <a:pt x="449626" y="348782"/>
                    </a:lnTo>
                    <a:cubicBezTo>
                      <a:pt x="449626" y="406936"/>
                      <a:pt x="402483" y="454079"/>
                      <a:pt x="344329" y="454079"/>
                    </a:cubicBezTo>
                    <a:lnTo>
                      <a:pt x="105297" y="454079"/>
                    </a:lnTo>
                    <a:cubicBezTo>
                      <a:pt x="47143" y="454079"/>
                      <a:pt x="0" y="406936"/>
                      <a:pt x="0" y="348782"/>
                    </a:cubicBezTo>
                    <a:lnTo>
                      <a:pt x="0" y="105297"/>
                    </a:lnTo>
                    <a:cubicBezTo>
                      <a:pt x="0" y="47143"/>
                      <a:pt x="47143" y="0"/>
                      <a:pt x="105297" y="0"/>
                    </a:cubicBezTo>
                    <a:close/>
                  </a:path>
                </a:pathLst>
              </a:custGeom>
              <a:solidFill>
                <a:srgbClr val="5FBCF4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95250"/>
                <a:ext cx="449626" cy="549329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0109757" y="984657"/>
              <a:ext cx="3076923" cy="3107394"/>
              <a:chOff x="0" y="0"/>
              <a:chExt cx="449626" cy="45407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449626" cy="454079"/>
              </a:xfrm>
              <a:custGeom>
                <a:avLst/>
                <a:gdLst/>
                <a:ahLst/>
                <a:cxnLst/>
                <a:rect l="l" t="t" r="r" b="b"/>
                <a:pathLst>
                  <a:path w="449626" h="454079">
                    <a:moveTo>
                      <a:pt x="105297" y="0"/>
                    </a:moveTo>
                    <a:lnTo>
                      <a:pt x="344329" y="0"/>
                    </a:lnTo>
                    <a:cubicBezTo>
                      <a:pt x="402483" y="0"/>
                      <a:pt x="449626" y="47143"/>
                      <a:pt x="449626" y="105297"/>
                    </a:cubicBezTo>
                    <a:lnTo>
                      <a:pt x="449626" y="348782"/>
                    </a:lnTo>
                    <a:cubicBezTo>
                      <a:pt x="449626" y="406936"/>
                      <a:pt x="402483" y="454079"/>
                      <a:pt x="344329" y="454079"/>
                    </a:cubicBezTo>
                    <a:lnTo>
                      <a:pt x="105297" y="454079"/>
                    </a:lnTo>
                    <a:cubicBezTo>
                      <a:pt x="47143" y="454079"/>
                      <a:pt x="0" y="406936"/>
                      <a:pt x="0" y="348782"/>
                    </a:cubicBezTo>
                    <a:lnTo>
                      <a:pt x="0" y="105297"/>
                    </a:lnTo>
                    <a:cubicBezTo>
                      <a:pt x="0" y="47143"/>
                      <a:pt x="47143" y="0"/>
                      <a:pt x="105297" y="0"/>
                    </a:cubicBezTo>
                    <a:close/>
                  </a:path>
                </a:pathLst>
              </a:custGeom>
              <a:solidFill>
                <a:srgbClr val="17344E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95250"/>
                <a:ext cx="449626" cy="549329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737413" y="984657"/>
              <a:ext cx="3076923" cy="3107394"/>
              <a:chOff x="0" y="0"/>
              <a:chExt cx="449626" cy="45407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449626" cy="454079"/>
              </a:xfrm>
              <a:custGeom>
                <a:avLst/>
                <a:gdLst/>
                <a:ahLst/>
                <a:cxnLst/>
                <a:rect l="l" t="t" r="r" b="b"/>
                <a:pathLst>
                  <a:path w="449626" h="454079">
                    <a:moveTo>
                      <a:pt x="105297" y="0"/>
                    </a:moveTo>
                    <a:lnTo>
                      <a:pt x="344329" y="0"/>
                    </a:lnTo>
                    <a:cubicBezTo>
                      <a:pt x="402483" y="0"/>
                      <a:pt x="449626" y="47143"/>
                      <a:pt x="449626" y="105297"/>
                    </a:cubicBezTo>
                    <a:lnTo>
                      <a:pt x="449626" y="348782"/>
                    </a:lnTo>
                    <a:cubicBezTo>
                      <a:pt x="449626" y="406936"/>
                      <a:pt x="402483" y="454079"/>
                      <a:pt x="344329" y="454079"/>
                    </a:cubicBezTo>
                    <a:lnTo>
                      <a:pt x="105297" y="454079"/>
                    </a:lnTo>
                    <a:cubicBezTo>
                      <a:pt x="47143" y="454079"/>
                      <a:pt x="0" y="406936"/>
                      <a:pt x="0" y="348782"/>
                    </a:cubicBezTo>
                    <a:lnTo>
                      <a:pt x="0" y="105297"/>
                    </a:lnTo>
                    <a:cubicBezTo>
                      <a:pt x="0" y="47143"/>
                      <a:pt x="47143" y="0"/>
                      <a:pt x="105297" y="0"/>
                    </a:cubicBezTo>
                    <a:close/>
                  </a:path>
                </a:pathLst>
              </a:custGeom>
              <a:solidFill>
                <a:srgbClr val="19467E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95250"/>
                <a:ext cx="449626" cy="549329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2885917" y="1343775"/>
              <a:ext cx="965579" cy="758803"/>
              <a:chOff x="0" y="0"/>
              <a:chExt cx="825193" cy="64848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25193" cy="648481"/>
              </a:xfrm>
              <a:custGeom>
                <a:avLst/>
                <a:gdLst/>
                <a:ahLst/>
                <a:cxnLst/>
                <a:rect l="l" t="t" r="r" b="b"/>
                <a:pathLst>
                  <a:path w="825193" h="648481">
                    <a:moveTo>
                      <a:pt x="825193" y="324240"/>
                    </a:moveTo>
                    <a:lnTo>
                      <a:pt x="418793" y="0"/>
                    </a:lnTo>
                    <a:lnTo>
                      <a:pt x="418793" y="203200"/>
                    </a:lnTo>
                    <a:lnTo>
                      <a:pt x="0" y="203200"/>
                    </a:lnTo>
                    <a:lnTo>
                      <a:pt x="0" y="445281"/>
                    </a:lnTo>
                    <a:lnTo>
                      <a:pt x="418793" y="445281"/>
                    </a:lnTo>
                    <a:lnTo>
                      <a:pt x="418793" y="648481"/>
                    </a:lnTo>
                    <a:lnTo>
                      <a:pt x="825193" y="324240"/>
                    </a:lnTo>
                    <a:close/>
                  </a:path>
                </a:pathLst>
              </a:custGeom>
              <a:solidFill>
                <a:srgbClr val="5FBCF4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107950"/>
                <a:ext cx="723593" cy="337331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6110551" y="1387381"/>
              <a:ext cx="965579" cy="758803"/>
              <a:chOff x="0" y="0"/>
              <a:chExt cx="825193" cy="648481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25193" cy="648481"/>
              </a:xfrm>
              <a:custGeom>
                <a:avLst/>
                <a:gdLst/>
                <a:ahLst/>
                <a:cxnLst/>
                <a:rect l="l" t="t" r="r" b="b"/>
                <a:pathLst>
                  <a:path w="825193" h="648481">
                    <a:moveTo>
                      <a:pt x="825193" y="324240"/>
                    </a:moveTo>
                    <a:lnTo>
                      <a:pt x="418793" y="0"/>
                    </a:lnTo>
                    <a:lnTo>
                      <a:pt x="418793" y="203200"/>
                    </a:lnTo>
                    <a:lnTo>
                      <a:pt x="0" y="203200"/>
                    </a:lnTo>
                    <a:lnTo>
                      <a:pt x="0" y="445281"/>
                    </a:lnTo>
                    <a:lnTo>
                      <a:pt x="418793" y="445281"/>
                    </a:lnTo>
                    <a:lnTo>
                      <a:pt x="418793" y="648481"/>
                    </a:lnTo>
                    <a:lnTo>
                      <a:pt x="825193" y="324240"/>
                    </a:lnTo>
                    <a:close/>
                  </a:path>
                </a:pathLst>
              </a:custGeom>
              <a:solidFill>
                <a:srgbClr val="0979B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107950"/>
                <a:ext cx="723593" cy="337331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9626967" y="1439266"/>
              <a:ext cx="965579" cy="758803"/>
              <a:chOff x="0" y="0"/>
              <a:chExt cx="825193" cy="648481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25193" cy="648481"/>
              </a:xfrm>
              <a:custGeom>
                <a:avLst/>
                <a:gdLst/>
                <a:ahLst/>
                <a:cxnLst/>
                <a:rect l="l" t="t" r="r" b="b"/>
                <a:pathLst>
                  <a:path w="825193" h="648481">
                    <a:moveTo>
                      <a:pt x="825193" y="324240"/>
                    </a:moveTo>
                    <a:lnTo>
                      <a:pt x="418793" y="0"/>
                    </a:lnTo>
                    <a:lnTo>
                      <a:pt x="418793" y="203200"/>
                    </a:lnTo>
                    <a:lnTo>
                      <a:pt x="0" y="203200"/>
                    </a:lnTo>
                    <a:lnTo>
                      <a:pt x="0" y="445281"/>
                    </a:lnTo>
                    <a:lnTo>
                      <a:pt x="418793" y="445281"/>
                    </a:lnTo>
                    <a:lnTo>
                      <a:pt x="418793" y="648481"/>
                    </a:lnTo>
                    <a:lnTo>
                      <a:pt x="825193" y="324240"/>
                    </a:lnTo>
                    <a:close/>
                  </a:path>
                </a:pathLst>
              </a:custGeom>
              <a:solidFill>
                <a:srgbClr val="19467E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107950"/>
                <a:ext cx="723593" cy="337331"/>
              </a:xfrm>
              <a:prstGeom prst="rect">
                <a:avLst/>
              </a:prstGeom>
            </p:spPr>
            <p:txBody>
              <a:bodyPr lIns="38563" tIns="38563" rIns="38563" bIns="38563" rtlCol="0" anchor="ctr"/>
              <a:lstStyle/>
              <a:p>
                <a:pPr algn="ctr">
                  <a:lnSpc>
                    <a:spcPts val="6644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758892" y="-133350"/>
              <a:ext cx="1750264" cy="81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2"/>
                </a:lnSpc>
              </a:pPr>
              <a:r>
                <a:rPr lang="en-US" sz="3416">
                  <a:solidFill>
                    <a:srgbClr val="11536B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4110735" y="-133350"/>
              <a:ext cx="1750264" cy="81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2"/>
                </a:lnSpc>
              </a:pPr>
              <a:r>
                <a:rPr lang="en-US" sz="3416" b="1">
                  <a:solidFill>
                    <a:srgbClr val="11536B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Step 2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462577" y="-133350"/>
              <a:ext cx="1750264" cy="81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2"/>
                </a:lnSpc>
              </a:pPr>
              <a:r>
                <a:rPr lang="en-US" sz="3416" b="1">
                  <a:solidFill>
                    <a:srgbClr val="11536B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Step 3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0814420" y="-133350"/>
              <a:ext cx="1750264" cy="81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2"/>
                </a:lnSpc>
              </a:pPr>
              <a:r>
                <a:rPr lang="en-US" sz="3416" b="1">
                  <a:solidFill>
                    <a:srgbClr val="11536B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Step 4</a:t>
              </a:r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13371061" y="10677241"/>
            <a:ext cx="10576501" cy="64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2"/>
              </a:lnSpc>
            </a:pPr>
            <a:r>
              <a:rPr lang="en-US" sz="3416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Şekil 2.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975218" y="26143364"/>
            <a:ext cx="10907595" cy="65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2"/>
              </a:lnSpc>
            </a:pPr>
            <a:r>
              <a:rPr lang="en-US" sz="3444">
                <a:solidFill>
                  <a:srgbClr val="11536B"/>
                </a:solidFill>
                <a:latin typeface="Arial"/>
                <a:ea typeface="Arial"/>
                <a:cs typeface="Arial"/>
                <a:sym typeface="Arial"/>
              </a:rPr>
              <a:t>Tablo 1.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650076" y="2556757"/>
            <a:ext cx="3618547" cy="146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7"/>
              </a:lnSpc>
              <a:spcBef>
                <a:spcPct val="0"/>
              </a:spcBef>
            </a:pPr>
            <a:r>
              <a:rPr lang="en-US" sz="7655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BAŞLIK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</Words>
  <Application>Microsoft Office PowerPoint</Application>
  <PresentationFormat>Özel</PresentationFormat>
  <Paragraphs>23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Calibri</vt:lpstr>
      <vt:lpstr>Suez One</vt:lpstr>
      <vt:lpstr>Kent</vt:lpstr>
      <vt:lpstr>Arial</vt:lpstr>
      <vt:lpstr>Arial Bold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TR (70 x 100 cm)</dc:title>
  <dc:creator>Supervisor</dc:creator>
  <cp:lastModifiedBy>Melih ÇINAR</cp:lastModifiedBy>
  <cp:revision>7</cp:revision>
  <dcterms:created xsi:type="dcterms:W3CDTF">2006-08-16T00:00:00Z</dcterms:created>
  <dcterms:modified xsi:type="dcterms:W3CDTF">2025-01-29T06:54:14Z</dcterms:modified>
  <dc:identifier>DAGcz4bL5ho</dc:identifier>
</cp:coreProperties>
</file>